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90" r:id="rId3"/>
    <p:sldId id="257" r:id="rId4"/>
    <p:sldId id="296" r:id="rId5"/>
    <p:sldId id="294" r:id="rId6"/>
    <p:sldId id="295" r:id="rId7"/>
    <p:sldId id="297" r:id="rId8"/>
    <p:sldId id="298" r:id="rId9"/>
    <p:sldId id="299" r:id="rId10"/>
    <p:sldId id="262" r:id="rId11"/>
  </p:sldIdLst>
  <p:sldSz cx="18288000" cy="10287000"/>
  <p:notesSz cx="6858000" cy="9144000"/>
  <p:embeddedFontLst>
    <p:embeddedFont>
      <p:font typeface="DejaVu Sans Bold" panose="020B0604020202020204" charset="0"/>
      <p:regular r:id="rId12"/>
    </p:embeddedFont>
    <p:embeddedFont>
      <p:font typeface="DejaVu Sans Light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75" d="100"/>
          <a:sy n="75" d="100"/>
        </p:scale>
        <p:origin x="474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348739" y="3185108"/>
            <a:ext cx="15590520" cy="8335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80"/>
              </a:lnSpc>
            </a:pPr>
            <a:r>
              <a:rPr lang="es-CL" sz="6000" spc="9" dirty="0">
                <a:solidFill>
                  <a:srgbClr val="FFFFFF"/>
                </a:solidFill>
                <a:latin typeface="DejaVu Sans Bold"/>
              </a:rPr>
              <a:t>TIENDA CENABAST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415790" y="4953477"/>
            <a:ext cx="9456420" cy="589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68"/>
              </a:lnSpc>
            </a:pPr>
            <a:r>
              <a:rPr lang="en-US" sz="2100" spc="3" dirty="0">
                <a:solidFill>
                  <a:srgbClr val="FFFFFF"/>
                </a:solidFill>
                <a:latin typeface="DejaVu Sans Light"/>
              </a:rPr>
              <a:t>Réunion </a:t>
            </a:r>
            <a:r>
              <a:rPr lang="es-CL" sz="2100" spc="3" dirty="0">
                <a:solidFill>
                  <a:srgbClr val="FFFFFF"/>
                </a:solidFill>
                <a:latin typeface="DejaVu Sans Light"/>
              </a:rPr>
              <a:t>Técnica</a:t>
            </a:r>
            <a:r>
              <a:rPr lang="en-US" sz="2100" spc="3" dirty="0">
                <a:solidFill>
                  <a:srgbClr val="FFFFFF"/>
                </a:solidFill>
                <a:latin typeface="DejaVu Sans Light"/>
              </a:rPr>
              <a:t>  04-12-2024</a:t>
            </a:r>
          </a:p>
          <a:p>
            <a:pPr algn="ctr">
              <a:lnSpc>
                <a:spcPts val="2268"/>
              </a:lnSpc>
            </a:pPr>
            <a:endParaRPr lang="en-US" sz="2100" spc="3" dirty="0">
              <a:solidFill>
                <a:srgbClr val="FFFFFF"/>
              </a:solidFill>
              <a:latin typeface="DejaVu Sans Light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7109112" y="8622708"/>
            <a:ext cx="4069775" cy="854653"/>
          </a:xfrm>
          <a:custGeom>
            <a:avLst/>
            <a:gdLst/>
            <a:ahLst/>
            <a:cxnLst/>
            <a:rect l="l" t="t" r="r" b="b"/>
            <a:pathLst>
              <a:path w="4069775" h="854653">
                <a:moveTo>
                  <a:pt x="0" y="0"/>
                </a:moveTo>
                <a:lnTo>
                  <a:pt x="4069776" y="0"/>
                </a:lnTo>
                <a:lnTo>
                  <a:pt x="4069776" y="854653"/>
                </a:lnTo>
                <a:lnTo>
                  <a:pt x="0" y="85465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616436" y="150297"/>
            <a:ext cx="4671564" cy="2996711"/>
          </a:xfrm>
          <a:custGeom>
            <a:avLst/>
            <a:gdLst/>
            <a:ahLst/>
            <a:cxnLst/>
            <a:rect l="l" t="t" r="r" b="b"/>
            <a:pathLst>
              <a:path w="4671564" h="2996711">
                <a:moveTo>
                  <a:pt x="0" y="0"/>
                </a:moveTo>
                <a:lnTo>
                  <a:pt x="4671564" y="0"/>
                </a:lnTo>
                <a:lnTo>
                  <a:pt x="4671564" y="2996711"/>
                </a:lnTo>
                <a:lnTo>
                  <a:pt x="0" y="299671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b="-33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970955" y="4853785"/>
            <a:ext cx="6867677" cy="4404515"/>
          </a:xfrm>
          <a:custGeom>
            <a:avLst/>
            <a:gdLst/>
            <a:ahLst/>
            <a:cxnLst/>
            <a:rect l="l" t="t" r="r" b="b"/>
            <a:pathLst>
              <a:path w="6867677" h="4404515">
                <a:moveTo>
                  <a:pt x="0" y="0"/>
                </a:moveTo>
                <a:lnTo>
                  <a:pt x="6867677" y="0"/>
                </a:lnTo>
                <a:lnTo>
                  <a:pt x="6867677" y="4404515"/>
                </a:lnTo>
                <a:lnTo>
                  <a:pt x="0" y="44045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55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5268003" y="3501699"/>
            <a:ext cx="7751995" cy="1627919"/>
          </a:xfrm>
          <a:custGeom>
            <a:avLst/>
            <a:gdLst/>
            <a:ahLst/>
            <a:cxnLst/>
            <a:rect l="l" t="t" r="r" b="b"/>
            <a:pathLst>
              <a:path w="7751995" h="1627919">
                <a:moveTo>
                  <a:pt x="0" y="0"/>
                </a:moveTo>
                <a:lnTo>
                  <a:pt x="7751994" y="0"/>
                </a:lnTo>
                <a:lnTo>
                  <a:pt x="7751994" y="1627919"/>
                </a:lnTo>
                <a:lnTo>
                  <a:pt x="0" y="16279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3102313" y="-4600869"/>
            <a:ext cx="12083374" cy="18556311"/>
          </a:xfrm>
          <a:custGeom>
            <a:avLst/>
            <a:gdLst/>
            <a:ahLst/>
            <a:cxnLst/>
            <a:rect l="l" t="t" r="r" b="b"/>
            <a:pathLst>
              <a:path w="12083374" h="18556311">
                <a:moveTo>
                  <a:pt x="0" y="0"/>
                </a:moveTo>
                <a:lnTo>
                  <a:pt x="12083374" y="0"/>
                </a:lnTo>
                <a:lnTo>
                  <a:pt x="12083374" y="18556311"/>
                </a:lnTo>
                <a:lnTo>
                  <a:pt x="0" y="185563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4000"/>
            </a:blip>
            <a:stretch>
              <a:fillRect l="-86935" r="-72068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151394" y="2037957"/>
            <a:ext cx="16285396" cy="6565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240"/>
              </a:lnSpc>
            </a:pPr>
            <a:r>
              <a:rPr lang="es-ES" sz="3000" spc="4" dirty="0">
                <a:solidFill>
                  <a:srgbClr val="0C4581"/>
                </a:solidFill>
                <a:latin typeface="DejaVu Sans Light"/>
              </a:rPr>
              <a:t>La Central de Abastecimiento (CENABAST), tiene por objetivo Contribuir al bienestar de la población, asegurando la disponibilidad de medicamentos, alimentos, insumos y equipamiento a la Red de Salud, mediante la gestión de un servicio de abastecimiento eficiente.</a:t>
            </a:r>
          </a:p>
          <a:p>
            <a:pPr algn="l">
              <a:lnSpc>
                <a:spcPts val="3240"/>
              </a:lnSpc>
            </a:pPr>
            <a:endParaRPr lang="es-ES" sz="3000" spc="4" dirty="0">
              <a:solidFill>
                <a:srgbClr val="0C4581"/>
              </a:solidFill>
              <a:latin typeface="DejaVu Sans Light"/>
            </a:endParaRPr>
          </a:p>
          <a:p>
            <a:pPr algn="l">
              <a:lnSpc>
                <a:spcPts val="3240"/>
              </a:lnSpc>
            </a:pPr>
            <a:r>
              <a:rPr lang="es-ES" sz="3000" spc="4" dirty="0">
                <a:solidFill>
                  <a:srgbClr val="0C4581"/>
                </a:solidFill>
                <a:latin typeface="DejaVu Sans Light"/>
              </a:rPr>
              <a:t>En la actualidad los modelos de negocios de Cenabast son:</a:t>
            </a:r>
          </a:p>
          <a:p>
            <a:pPr algn="l">
              <a:lnSpc>
                <a:spcPts val="3240"/>
              </a:lnSpc>
            </a:pPr>
            <a:endParaRPr lang="es-ES" sz="3000" spc="4" dirty="0">
              <a:solidFill>
                <a:srgbClr val="0C4581"/>
              </a:solidFill>
              <a:latin typeface="DejaVu Sans Light"/>
            </a:endParaRPr>
          </a:p>
          <a:p>
            <a:pPr marL="514350" indent="-514350" algn="l">
              <a:lnSpc>
                <a:spcPts val="3240"/>
              </a:lnSpc>
              <a:buFont typeface="+mj-lt"/>
              <a:buAutoNum type="arabicPeriod"/>
            </a:pPr>
            <a:r>
              <a:rPr lang="es-ES" sz="3000" spc="4" dirty="0">
                <a:solidFill>
                  <a:srgbClr val="0C4581"/>
                </a:solidFill>
                <a:highlight>
                  <a:srgbClr val="00FF00"/>
                </a:highlight>
                <a:latin typeface="DejaVu Sans Light"/>
              </a:rPr>
              <a:t>- Intermediación (Hospitales y Sistema de salud dependiente del Gobierno)</a:t>
            </a:r>
          </a:p>
          <a:p>
            <a:pPr marL="514350" indent="-514350" algn="l">
              <a:lnSpc>
                <a:spcPts val="3240"/>
              </a:lnSpc>
              <a:buFont typeface="+mj-lt"/>
              <a:buAutoNum type="arabicPeriod"/>
            </a:pPr>
            <a:endParaRPr lang="es-ES" sz="3000" spc="4" dirty="0">
              <a:solidFill>
                <a:srgbClr val="0C4581"/>
              </a:solidFill>
              <a:highlight>
                <a:srgbClr val="C0C0C0"/>
              </a:highlight>
              <a:latin typeface="DejaVu Sans Light"/>
            </a:endParaRPr>
          </a:p>
          <a:p>
            <a:pPr marL="514350" indent="-514350" algn="l">
              <a:lnSpc>
                <a:spcPts val="3240"/>
              </a:lnSpc>
              <a:buFont typeface="+mj-lt"/>
              <a:buAutoNum type="arabicPeriod"/>
            </a:pPr>
            <a:r>
              <a:rPr lang="es-ES" sz="3000" spc="4" dirty="0">
                <a:solidFill>
                  <a:srgbClr val="0C4581"/>
                </a:solidFill>
                <a:highlight>
                  <a:srgbClr val="00FFFF"/>
                </a:highlight>
                <a:latin typeface="DejaVu Sans Light"/>
              </a:rPr>
              <a:t>- Farmacias Privadas</a:t>
            </a:r>
          </a:p>
          <a:p>
            <a:pPr marL="514350" indent="-514350" algn="l">
              <a:lnSpc>
                <a:spcPts val="3240"/>
              </a:lnSpc>
              <a:buFont typeface="+mj-lt"/>
              <a:buAutoNum type="arabicPeriod"/>
            </a:pPr>
            <a:endParaRPr lang="es-ES" sz="3000" spc="4" dirty="0">
              <a:solidFill>
                <a:srgbClr val="0C4581"/>
              </a:solidFill>
              <a:highlight>
                <a:srgbClr val="00FFFF"/>
              </a:highlight>
              <a:latin typeface="DejaVu Sans Light"/>
            </a:endParaRPr>
          </a:p>
          <a:p>
            <a:pPr marL="514350" indent="-514350" algn="l">
              <a:lnSpc>
                <a:spcPts val="3240"/>
              </a:lnSpc>
              <a:buFont typeface="+mj-lt"/>
              <a:buAutoNum type="arabicPeriod"/>
            </a:pPr>
            <a:r>
              <a:rPr lang="es-ES" sz="3000" spc="4" dirty="0">
                <a:solidFill>
                  <a:srgbClr val="0C4581"/>
                </a:solidFill>
                <a:highlight>
                  <a:srgbClr val="00FFFF"/>
                </a:highlight>
                <a:latin typeface="DejaVu Sans Light"/>
              </a:rPr>
              <a:t>- Farmacias de Cadenas</a:t>
            </a:r>
          </a:p>
          <a:p>
            <a:pPr marL="514350" indent="-514350" algn="l">
              <a:lnSpc>
                <a:spcPts val="3240"/>
              </a:lnSpc>
              <a:buFont typeface="+mj-lt"/>
              <a:buAutoNum type="arabicPeriod"/>
            </a:pPr>
            <a:endParaRPr lang="es-ES" sz="3000" spc="4" dirty="0">
              <a:solidFill>
                <a:srgbClr val="0C4581"/>
              </a:solidFill>
              <a:latin typeface="DejaVu Sans Light"/>
            </a:endParaRPr>
          </a:p>
          <a:p>
            <a:pPr marL="514350" indent="-514350" algn="l">
              <a:lnSpc>
                <a:spcPts val="3240"/>
              </a:lnSpc>
              <a:buFont typeface="+mj-lt"/>
              <a:buAutoNum type="arabicPeriod"/>
            </a:pPr>
            <a:r>
              <a:rPr lang="es-ES" sz="3000" spc="4" dirty="0">
                <a:solidFill>
                  <a:srgbClr val="0C4581"/>
                </a:solidFill>
                <a:latin typeface="DejaVu Sans Light"/>
              </a:rPr>
              <a:t>- Programas Ministeriales (Productos mandatados por el ministerio de salud)</a:t>
            </a:r>
          </a:p>
          <a:p>
            <a:pPr algn="l">
              <a:lnSpc>
                <a:spcPts val="3240"/>
              </a:lnSpc>
            </a:pPr>
            <a:endParaRPr lang="es-ES" sz="3000" spc="4" dirty="0">
              <a:solidFill>
                <a:srgbClr val="0C4581"/>
              </a:solidFill>
              <a:latin typeface="DejaVu Sans Light"/>
            </a:endParaRPr>
          </a:p>
          <a:p>
            <a:pPr algn="l">
              <a:lnSpc>
                <a:spcPts val="3240"/>
              </a:lnSpc>
            </a:pPr>
            <a:r>
              <a:rPr lang="es-ES" sz="3000" spc="4" dirty="0">
                <a:solidFill>
                  <a:srgbClr val="0C4581"/>
                </a:solidFill>
                <a:latin typeface="DejaVu Sans Light"/>
              </a:rPr>
              <a:t> </a:t>
            </a:r>
            <a:endParaRPr lang="en-US" sz="3000" spc="4" dirty="0">
              <a:solidFill>
                <a:srgbClr val="0C4581"/>
              </a:solidFill>
              <a:latin typeface="DejaVu Sans Light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151394" y="880559"/>
            <a:ext cx="15590520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6"/>
              </a:lnSpc>
            </a:pPr>
            <a:r>
              <a:rPr lang="en-US" sz="4200" spc="6" dirty="0">
                <a:solidFill>
                  <a:srgbClr val="1B4389"/>
                </a:solidFill>
                <a:latin typeface="DejaVu Sans Bold"/>
              </a:rPr>
              <a:t>INTRODUCCIÓN</a:t>
            </a:r>
          </a:p>
        </p:txBody>
      </p:sp>
      <p:sp>
        <p:nvSpPr>
          <p:cNvPr id="6" name="Freeform 6"/>
          <p:cNvSpPr/>
          <p:nvPr/>
        </p:nvSpPr>
        <p:spPr>
          <a:xfrm>
            <a:off x="7948094" y="9258300"/>
            <a:ext cx="2391813" cy="599039"/>
          </a:xfrm>
          <a:custGeom>
            <a:avLst/>
            <a:gdLst/>
            <a:ahLst/>
            <a:cxnLst/>
            <a:rect l="l" t="t" r="r" b="b"/>
            <a:pathLst>
              <a:path w="2391813" h="599039">
                <a:moveTo>
                  <a:pt x="0" y="0"/>
                </a:moveTo>
                <a:lnTo>
                  <a:pt x="2391812" y="0"/>
                </a:lnTo>
                <a:lnTo>
                  <a:pt x="2391812" y="599039"/>
                </a:lnTo>
                <a:lnTo>
                  <a:pt x="0" y="5990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502897" y="-443835"/>
            <a:ext cx="5584196" cy="1144878"/>
          </a:xfrm>
          <a:custGeom>
            <a:avLst/>
            <a:gdLst/>
            <a:ahLst/>
            <a:cxnLst/>
            <a:rect l="l" t="t" r="r" b="b"/>
            <a:pathLst>
              <a:path w="5584196" h="1144878">
                <a:moveTo>
                  <a:pt x="0" y="0"/>
                </a:moveTo>
                <a:lnTo>
                  <a:pt x="5584195" y="0"/>
                </a:lnTo>
                <a:lnTo>
                  <a:pt x="5584195" y="1144878"/>
                </a:lnTo>
                <a:lnTo>
                  <a:pt x="0" y="11448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255" t="-392729" r="-11452" b="-395660"/>
            </a:stretch>
          </a:blipFill>
        </p:spPr>
      </p:sp>
    </p:spTree>
    <p:extLst>
      <p:ext uri="{BB962C8B-B14F-4D97-AF65-F5344CB8AC3E}">
        <p14:creationId xmlns:p14="http://schemas.microsoft.com/office/powerpoint/2010/main" val="25215326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5400000">
            <a:off x="1803752" y="-4617369"/>
            <a:ext cx="12083374" cy="18556311"/>
          </a:xfrm>
          <a:custGeom>
            <a:avLst/>
            <a:gdLst/>
            <a:ahLst/>
            <a:cxnLst/>
            <a:rect l="l" t="t" r="r" b="b"/>
            <a:pathLst>
              <a:path w="12083374" h="18556311">
                <a:moveTo>
                  <a:pt x="0" y="0"/>
                </a:moveTo>
                <a:lnTo>
                  <a:pt x="12083374" y="0"/>
                </a:lnTo>
                <a:lnTo>
                  <a:pt x="12083374" y="18556311"/>
                </a:lnTo>
                <a:lnTo>
                  <a:pt x="0" y="185563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4000"/>
            </a:blip>
            <a:stretch>
              <a:fillRect l="-86935" r="-72068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57578" y="846049"/>
            <a:ext cx="15590520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6"/>
              </a:lnSpc>
            </a:pPr>
            <a:r>
              <a:rPr lang="en-US" sz="4200" spc="6" dirty="0">
                <a:solidFill>
                  <a:srgbClr val="1B4389"/>
                </a:solidFill>
                <a:latin typeface="DejaVu Sans Bold"/>
              </a:rPr>
              <a:t>Fase 1: MVP (Primer </a:t>
            </a:r>
            <a:r>
              <a:rPr lang="es-CL" sz="4200" spc="6" dirty="0">
                <a:solidFill>
                  <a:srgbClr val="1B4389"/>
                </a:solidFill>
                <a:latin typeface="DejaVu Sans Bold"/>
              </a:rPr>
              <a:t>Trimestre</a:t>
            </a:r>
            <a:r>
              <a:rPr lang="en-US" sz="4200" spc="6" dirty="0">
                <a:solidFill>
                  <a:srgbClr val="1B4389"/>
                </a:solidFill>
                <a:latin typeface="DejaVu Sans Bold"/>
              </a:rPr>
              <a:t> del 2024)</a:t>
            </a:r>
          </a:p>
        </p:txBody>
      </p:sp>
      <p:sp>
        <p:nvSpPr>
          <p:cNvPr id="6" name="Freeform 6"/>
          <p:cNvSpPr/>
          <p:nvPr/>
        </p:nvSpPr>
        <p:spPr>
          <a:xfrm>
            <a:off x="7948094" y="9258300"/>
            <a:ext cx="2391813" cy="599039"/>
          </a:xfrm>
          <a:custGeom>
            <a:avLst/>
            <a:gdLst/>
            <a:ahLst/>
            <a:cxnLst/>
            <a:rect l="l" t="t" r="r" b="b"/>
            <a:pathLst>
              <a:path w="2391813" h="599039">
                <a:moveTo>
                  <a:pt x="0" y="0"/>
                </a:moveTo>
                <a:lnTo>
                  <a:pt x="2391812" y="0"/>
                </a:lnTo>
                <a:lnTo>
                  <a:pt x="2391812" y="599039"/>
                </a:lnTo>
                <a:lnTo>
                  <a:pt x="0" y="59903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6502897" y="-443835"/>
            <a:ext cx="5584196" cy="1144878"/>
          </a:xfrm>
          <a:custGeom>
            <a:avLst/>
            <a:gdLst/>
            <a:ahLst/>
            <a:cxnLst/>
            <a:rect l="l" t="t" r="r" b="b"/>
            <a:pathLst>
              <a:path w="5584196" h="1144878">
                <a:moveTo>
                  <a:pt x="0" y="0"/>
                </a:moveTo>
                <a:lnTo>
                  <a:pt x="5584195" y="0"/>
                </a:lnTo>
                <a:lnTo>
                  <a:pt x="5584195" y="1144878"/>
                </a:lnTo>
                <a:lnTo>
                  <a:pt x="0" y="114487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7255" t="-392729" r="-11452" b="-395660"/>
            </a:stretch>
          </a:blipFill>
        </p:spPr>
      </p:sp>
      <p:sp>
        <p:nvSpPr>
          <p:cNvPr id="8" name="Google Shape;91;g317874736f9_1_0">
            <a:extLst>
              <a:ext uri="{FF2B5EF4-FFF2-40B4-BE49-F238E27FC236}">
                <a16:creationId xmlns:a16="http://schemas.microsoft.com/office/drawing/2014/main" id="{E23460B3-C1C1-02C9-1999-2E8482C47A25}"/>
              </a:ext>
            </a:extLst>
          </p:cNvPr>
          <p:cNvSpPr txBox="1">
            <a:spLocks/>
          </p:cNvSpPr>
          <p:nvPr/>
        </p:nvSpPr>
        <p:spPr>
          <a:xfrm>
            <a:off x="1024124" y="1960174"/>
            <a:ext cx="14825475" cy="688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9055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400"/>
              <a:buFont typeface="DejaVu Sans Light" panose="020B0604020202020204" charset="0"/>
              <a:buChar char="•"/>
            </a:pPr>
            <a:endParaRPr lang="es-ES" sz="3000" spc="4" dirty="0">
              <a:solidFill>
                <a:srgbClr val="0C4581"/>
              </a:solidFill>
              <a:latin typeface="DejaVu Sans Light" panose="020B0604020202020204" charset="0"/>
              <a:ea typeface="DejaVu Sans Light" panose="020B0604020202020204" charset="0"/>
              <a:cs typeface="DejaVu Sans Light" panose="020B0604020202020204" charset="0"/>
            </a:endParaRPr>
          </a:p>
          <a:p>
            <a:pPr marL="59055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4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Spree Commerce</a:t>
            </a:r>
          </a:p>
          <a:p>
            <a:pPr marL="56515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SSO (keycloak) con Clave Única</a:t>
            </a:r>
          </a:p>
          <a:p>
            <a:pPr marL="56515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Asociación de usuarios a Organismos</a:t>
            </a:r>
          </a:p>
          <a:p>
            <a:pPr marL="56515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Ajustar relación del Carro a los Organismos (y no usuarios).</a:t>
            </a:r>
          </a:p>
          <a:p>
            <a:pPr marL="56515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Creación de Tiendas por Canal de distribución.</a:t>
            </a:r>
          </a:p>
          <a:p>
            <a:pPr marL="56515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Data pipeline (mageai) para sincronización de productos.</a:t>
            </a:r>
          </a:p>
          <a:p>
            <a:pPr marL="56515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Creación de Pedido de Venta en SAP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EF7D11-F027-1601-A1B6-B468884BC7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C251781-04BB-82BE-9696-275A485C2C1B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FF9A88C5-3AA2-424F-EA0D-6CEC0CF38A93}"/>
              </a:ext>
            </a:extLst>
          </p:cNvPr>
          <p:cNvSpPr txBox="1"/>
          <p:nvPr/>
        </p:nvSpPr>
        <p:spPr>
          <a:xfrm>
            <a:off x="1164404" y="725293"/>
            <a:ext cx="15590520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6"/>
              </a:lnSpc>
            </a:pPr>
            <a:r>
              <a:rPr lang="es-CL" sz="4200" spc="6" dirty="0">
                <a:solidFill>
                  <a:srgbClr val="1B4389"/>
                </a:solidFill>
                <a:latin typeface="DejaVu Sans Bold"/>
              </a:rPr>
              <a:t>Modelo</a:t>
            </a:r>
            <a:r>
              <a:rPr lang="en-US" sz="4200" spc="6" dirty="0">
                <a:solidFill>
                  <a:srgbClr val="1B4389"/>
                </a:solidFill>
                <a:latin typeface="DejaVu Sans Bold"/>
              </a:rPr>
              <a:t> Actual Tienda Cenabast</a:t>
            </a:r>
            <a:endParaRPr lang="es-CL" sz="4200" spc="6" dirty="0">
              <a:solidFill>
                <a:srgbClr val="1B4389"/>
              </a:solidFill>
              <a:latin typeface="DejaVu Sans Bold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93D1CE3B-B645-3DEE-ECA5-6692A2C5843E}"/>
              </a:ext>
            </a:extLst>
          </p:cNvPr>
          <p:cNvSpPr/>
          <p:nvPr/>
        </p:nvSpPr>
        <p:spPr>
          <a:xfrm>
            <a:off x="7948094" y="9258300"/>
            <a:ext cx="2391813" cy="599039"/>
          </a:xfrm>
          <a:custGeom>
            <a:avLst/>
            <a:gdLst/>
            <a:ahLst/>
            <a:cxnLst/>
            <a:rect l="l" t="t" r="r" b="b"/>
            <a:pathLst>
              <a:path w="2391813" h="599039">
                <a:moveTo>
                  <a:pt x="0" y="0"/>
                </a:moveTo>
                <a:lnTo>
                  <a:pt x="2391812" y="0"/>
                </a:lnTo>
                <a:lnTo>
                  <a:pt x="2391812" y="599039"/>
                </a:lnTo>
                <a:lnTo>
                  <a:pt x="0" y="599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AFA0AE5A-F395-CF20-53E0-A65B84CAFB93}"/>
              </a:ext>
            </a:extLst>
          </p:cNvPr>
          <p:cNvSpPr/>
          <p:nvPr/>
        </p:nvSpPr>
        <p:spPr>
          <a:xfrm>
            <a:off x="6502897" y="-443835"/>
            <a:ext cx="5584196" cy="1144878"/>
          </a:xfrm>
          <a:custGeom>
            <a:avLst/>
            <a:gdLst/>
            <a:ahLst/>
            <a:cxnLst/>
            <a:rect l="l" t="t" r="r" b="b"/>
            <a:pathLst>
              <a:path w="5584196" h="1144878">
                <a:moveTo>
                  <a:pt x="0" y="0"/>
                </a:moveTo>
                <a:lnTo>
                  <a:pt x="5584195" y="0"/>
                </a:lnTo>
                <a:lnTo>
                  <a:pt x="5584195" y="1144878"/>
                </a:lnTo>
                <a:lnTo>
                  <a:pt x="0" y="11448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255" t="-392729" r="-11452" b="-395660"/>
            </a:stretch>
          </a:blipFill>
        </p:spPr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F3A1253-762C-FCB5-1094-B012EB9706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1347997"/>
            <a:ext cx="14557879" cy="7593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34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9E0807-EAF3-21D1-FFCA-CB0293EDB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A6A57EA-5438-F923-B067-FAFA659284BD}"/>
              </a:ext>
            </a:extLst>
          </p:cNvPr>
          <p:cNvSpPr/>
          <p:nvPr/>
        </p:nvSpPr>
        <p:spPr>
          <a:xfrm>
            <a:off x="0" y="0"/>
            <a:ext cx="18288000" cy="118491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pic>
        <p:nvPicPr>
          <p:cNvPr id="5" name="Google Shape;97;g31be230b47c_0_0">
            <a:extLst>
              <a:ext uri="{FF2B5EF4-FFF2-40B4-BE49-F238E27FC236}">
                <a16:creationId xmlns:a16="http://schemas.microsoft.com/office/drawing/2014/main" id="{39752B42-1227-9778-BB74-168101AAB08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6800" y="1462032"/>
            <a:ext cx="12380185" cy="7796267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96;g31be230b47c_0_0">
            <a:extLst>
              <a:ext uri="{FF2B5EF4-FFF2-40B4-BE49-F238E27FC236}">
                <a16:creationId xmlns:a16="http://schemas.microsoft.com/office/drawing/2014/main" id="{EB644CCC-AB6F-397F-B55A-01FFC683779A}"/>
              </a:ext>
            </a:extLst>
          </p:cNvPr>
          <p:cNvSpPr txBox="1">
            <a:spLocks/>
          </p:cNvSpPr>
          <p:nvPr/>
        </p:nvSpPr>
        <p:spPr>
          <a:xfrm>
            <a:off x="762000" y="512612"/>
            <a:ext cx="9720000" cy="149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ts val="4536"/>
              </a:lnSpc>
              <a:spcBef>
                <a:spcPts val="0"/>
              </a:spcBef>
              <a:buSzPts val="1800"/>
            </a:pPr>
            <a:r>
              <a:rPr lang="en-US" sz="4200" spc="6" dirty="0">
                <a:solidFill>
                  <a:schemeClr val="bg1"/>
                </a:solidFill>
                <a:latin typeface="DejaVu Sans Bold"/>
                <a:ea typeface="+mn-ea"/>
                <a:cs typeface="+mn-cs"/>
              </a:rPr>
              <a:t>Solución</a:t>
            </a:r>
          </a:p>
        </p:txBody>
      </p:sp>
    </p:spTree>
    <p:extLst>
      <p:ext uri="{BB962C8B-B14F-4D97-AF65-F5344CB8AC3E}">
        <p14:creationId xmlns:p14="http://schemas.microsoft.com/office/powerpoint/2010/main" val="1737022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DB23C-FFF0-0545-38CF-135D860AB3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7046B77B-472C-5E88-6E43-8EF190FE418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6E6990E5-D2F6-73E1-2103-C0F41D8607AF}"/>
              </a:ext>
            </a:extLst>
          </p:cNvPr>
          <p:cNvSpPr txBox="1"/>
          <p:nvPr/>
        </p:nvSpPr>
        <p:spPr>
          <a:xfrm>
            <a:off x="1164404" y="725293"/>
            <a:ext cx="15590520" cy="11541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6"/>
              </a:lnSpc>
            </a:pPr>
            <a:r>
              <a:rPr lang="en-US" sz="4200" spc="6" dirty="0">
                <a:solidFill>
                  <a:srgbClr val="1B4389"/>
                </a:solidFill>
                <a:latin typeface="DejaVu Sans Bold"/>
              </a:rPr>
              <a:t>Fase 2: hasta 24 meses o </a:t>
            </a:r>
            <a:r>
              <a:rPr lang="es-CL" sz="4200" spc="6" dirty="0">
                <a:solidFill>
                  <a:srgbClr val="1B4389"/>
                </a:solidFill>
                <a:latin typeface="DejaVu Sans Bold"/>
              </a:rPr>
              <a:t>Cumplimiento</a:t>
            </a:r>
            <a:r>
              <a:rPr lang="en-US" sz="4200" spc="6" dirty="0">
                <a:solidFill>
                  <a:srgbClr val="1B4389"/>
                </a:solidFill>
                <a:latin typeface="DejaVu Sans Bold"/>
              </a:rPr>
              <a:t> </a:t>
            </a:r>
            <a:r>
              <a:rPr lang="es-CL" sz="4200" spc="6" dirty="0">
                <a:solidFill>
                  <a:srgbClr val="1B4389"/>
                </a:solidFill>
                <a:latin typeface="DejaVu Sans Bold"/>
              </a:rPr>
              <a:t>Presupuesto</a:t>
            </a: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6053F63D-2330-7267-9E06-C858092A7420}"/>
              </a:ext>
            </a:extLst>
          </p:cNvPr>
          <p:cNvSpPr/>
          <p:nvPr/>
        </p:nvSpPr>
        <p:spPr>
          <a:xfrm>
            <a:off x="7948094" y="9258300"/>
            <a:ext cx="2391813" cy="599039"/>
          </a:xfrm>
          <a:custGeom>
            <a:avLst/>
            <a:gdLst/>
            <a:ahLst/>
            <a:cxnLst/>
            <a:rect l="l" t="t" r="r" b="b"/>
            <a:pathLst>
              <a:path w="2391813" h="599039">
                <a:moveTo>
                  <a:pt x="0" y="0"/>
                </a:moveTo>
                <a:lnTo>
                  <a:pt x="2391812" y="0"/>
                </a:lnTo>
                <a:lnTo>
                  <a:pt x="2391812" y="599039"/>
                </a:lnTo>
                <a:lnTo>
                  <a:pt x="0" y="599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18842380-C9F2-E334-EF11-B8EAFED7E7CC}"/>
              </a:ext>
            </a:extLst>
          </p:cNvPr>
          <p:cNvSpPr/>
          <p:nvPr/>
        </p:nvSpPr>
        <p:spPr>
          <a:xfrm>
            <a:off x="6502897" y="-443835"/>
            <a:ext cx="5584196" cy="1144878"/>
          </a:xfrm>
          <a:custGeom>
            <a:avLst/>
            <a:gdLst/>
            <a:ahLst/>
            <a:cxnLst/>
            <a:rect l="l" t="t" r="r" b="b"/>
            <a:pathLst>
              <a:path w="5584196" h="1144878">
                <a:moveTo>
                  <a:pt x="0" y="0"/>
                </a:moveTo>
                <a:lnTo>
                  <a:pt x="5584195" y="0"/>
                </a:lnTo>
                <a:lnTo>
                  <a:pt x="5584195" y="1144878"/>
                </a:lnTo>
                <a:lnTo>
                  <a:pt x="0" y="11448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255" t="-392729" r="-11452" b="-395660"/>
            </a:stretch>
          </a:blipFill>
        </p:spPr>
      </p:sp>
      <p:sp>
        <p:nvSpPr>
          <p:cNvPr id="8" name="Google Shape;103;g31830618f1b_0_0">
            <a:extLst>
              <a:ext uri="{FF2B5EF4-FFF2-40B4-BE49-F238E27FC236}">
                <a16:creationId xmlns:a16="http://schemas.microsoft.com/office/drawing/2014/main" id="{D350DCF0-8F0C-74C4-D174-26306B1910C3}"/>
              </a:ext>
            </a:extLst>
          </p:cNvPr>
          <p:cNvSpPr txBox="1">
            <a:spLocks/>
          </p:cNvSpPr>
          <p:nvPr/>
        </p:nvSpPr>
        <p:spPr>
          <a:xfrm>
            <a:off x="1523999" y="2611253"/>
            <a:ext cx="12954001" cy="4665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Integración Continua (CI)</a:t>
            </a:r>
          </a:p>
          <a:p>
            <a:pPr marL="0" indent="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None/>
            </a:pPr>
            <a:endParaRPr lang="es-ES" sz="3000" spc="4" dirty="0">
              <a:solidFill>
                <a:srgbClr val="0C4581"/>
              </a:solidFill>
              <a:latin typeface="DejaVu Sans Light" panose="020B0604020202020204" charset="0"/>
              <a:ea typeface="DejaVu Sans Light" panose="020B0604020202020204" charset="0"/>
              <a:cs typeface="DejaVu Sans Light" panose="020B0604020202020204" charset="0"/>
            </a:endParaRPr>
          </a:p>
          <a:p>
            <a:pPr marL="45720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Despliegue Continuo (CD)</a:t>
            </a:r>
          </a:p>
          <a:p>
            <a:pPr marL="45720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endParaRPr lang="es-ES" sz="3000" spc="4" dirty="0">
              <a:solidFill>
                <a:srgbClr val="0C4581"/>
              </a:solidFill>
              <a:latin typeface="DejaVu Sans Light" panose="020B0604020202020204" charset="0"/>
              <a:ea typeface="DejaVu Sans Light" panose="020B0604020202020204" charset="0"/>
              <a:cs typeface="DejaVu Sans Light" panose="020B0604020202020204" charset="0"/>
            </a:endParaRPr>
          </a:p>
          <a:p>
            <a:pPr marL="45720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Correcciones y mejoras</a:t>
            </a:r>
          </a:p>
          <a:p>
            <a:pPr marL="45720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endParaRPr lang="es-ES" sz="3000" spc="4" dirty="0">
              <a:solidFill>
                <a:srgbClr val="0C4581"/>
              </a:solidFill>
              <a:latin typeface="DejaVu Sans Light" panose="020B0604020202020204" charset="0"/>
              <a:ea typeface="DejaVu Sans Light" panose="020B0604020202020204" charset="0"/>
              <a:cs typeface="DejaVu Sans Light" panose="020B0604020202020204" charset="0"/>
            </a:endParaRPr>
          </a:p>
          <a:p>
            <a:pPr marL="45720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Nuevas funcionalidades/lógicas por canal</a:t>
            </a:r>
          </a:p>
          <a:p>
            <a:pPr marL="0" indent="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None/>
            </a:pPr>
            <a:endParaRPr lang="es-ES" sz="3000" spc="4" dirty="0">
              <a:solidFill>
                <a:srgbClr val="0C4581"/>
              </a:solidFill>
              <a:latin typeface="DejaVu Sans Light" panose="020B0604020202020204" charset="0"/>
              <a:ea typeface="DejaVu Sans Light" panose="020B0604020202020204" charset="0"/>
              <a:cs typeface="DejaVu Sans Light" panose="020B0604020202020204" charset="0"/>
            </a:endParaRPr>
          </a:p>
          <a:p>
            <a:pPr marL="45720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</a:pPr>
            <a:r>
              <a:rPr lang="es-ES" sz="3000" spc="4" dirty="0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rPr>
              <a:t>Nuevos canales de distribución</a:t>
            </a:r>
          </a:p>
        </p:txBody>
      </p:sp>
    </p:spTree>
    <p:extLst>
      <p:ext uri="{BB962C8B-B14F-4D97-AF65-F5344CB8AC3E}">
        <p14:creationId xmlns:p14="http://schemas.microsoft.com/office/powerpoint/2010/main" val="1047937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5D89A-3E87-9069-5620-3BEAD8E11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17380AE-1E1A-AF2F-AB49-CAD992ED1C5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EC68D341-F604-CFE2-74A0-9CD089A388E9}"/>
              </a:ext>
            </a:extLst>
          </p:cNvPr>
          <p:cNvSpPr txBox="1"/>
          <p:nvPr/>
        </p:nvSpPr>
        <p:spPr>
          <a:xfrm>
            <a:off x="1164404" y="725293"/>
            <a:ext cx="15590520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6"/>
              </a:lnSpc>
            </a:pPr>
            <a:r>
              <a:rPr lang="en-US" sz="4200" spc="6" dirty="0">
                <a:solidFill>
                  <a:srgbClr val="1B4389"/>
                </a:solidFill>
                <a:latin typeface="DejaVu Sans Bold"/>
              </a:rPr>
              <a:t>Fase 2: </a:t>
            </a:r>
            <a:r>
              <a:rPr lang="es-CL" sz="4200" spc="6" dirty="0">
                <a:solidFill>
                  <a:srgbClr val="1B4389"/>
                </a:solidFill>
                <a:latin typeface="DejaVu Sans Bold"/>
              </a:rPr>
              <a:t>Modelo</a:t>
            </a:r>
            <a:r>
              <a:rPr lang="en-US" sz="4200" spc="6" dirty="0">
                <a:solidFill>
                  <a:srgbClr val="1B4389"/>
                </a:solidFill>
                <a:latin typeface="DejaVu Sans Bold"/>
              </a:rPr>
              <a:t> / </a:t>
            </a:r>
            <a:r>
              <a:rPr lang="es-CL" sz="4200" spc="6" dirty="0">
                <a:solidFill>
                  <a:srgbClr val="1B4389"/>
                </a:solidFill>
                <a:latin typeface="DejaVu Sans Bold"/>
              </a:rPr>
              <a:t>Estrategia</a:t>
            </a: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67F51949-BDB2-03C3-A17F-3CCF2F2534E4}"/>
              </a:ext>
            </a:extLst>
          </p:cNvPr>
          <p:cNvSpPr/>
          <p:nvPr/>
        </p:nvSpPr>
        <p:spPr>
          <a:xfrm>
            <a:off x="7948094" y="9258300"/>
            <a:ext cx="2391813" cy="599039"/>
          </a:xfrm>
          <a:custGeom>
            <a:avLst/>
            <a:gdLst/>
            <a:ahLst/>
            <a:cxnLst/>
            <a:rect l="l" t="t" r="r" b="b"/>
            <a:pathLst>
              <a:path w="2391813" h="599039">
                <a:moveTo>
                  <a:pt x="0" y="0"/>
                </a:moveTo>
                <a:lnTo>
                  <a:pt x="2391812" y="0"/>
                </a:lnTo>
                <a:lnTo>
                  <a:pt x="2391812" y="599039"/>
                </a:lnTo>
                <a:lnTo>
                  <a:pt x="0" y="599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81FD76B9-8516-26F2-5D6A-7513C1120EBA}"/>
              </a:ext>
            </a:extLst>
          </p:cNvPr>
          <p:cNvSpPr/>
          <p:nvPr/>
        </p:nvSpPr>
        <p:spPr>
          <a:xfrm>
            <a:off x="6502897" y="-443835"/>
            <a:ext cx="5584196" cy="1144878"/>
          </a:xfrm>
          <a:custGeom>
            <a:avLst/>
            <a:gdLst/>
            <a:ahLst/>
            <a:cxnLst/>
            <a:rect l="l" t="t" r="r" b="b"/>
            <a:pathLst>
              <a:path w="5584196" h="1144878">
                <a:moveTo>
                  <a:pt x="0" y="0"/>
                </a:moveTo>
                <a:lnTo>
                  <a:pt x="5584195" y="0"/>
                </a:lnTo>
                <a:lnTo>
                  <a:pt x="5584195" y="1144878"/>
                </a:lnTo>
                <a:lnTo>
                  <a:pt x="0" y="11448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255" t="-392729" r="-11452" b="-395660"/>
            </a:stretch>
          </a:blipFill>
        </p:spPr>
      </p:sp>
      <p:sp>
        <p:nvSpPr>
          <p:cNvPr id="3" name="Google Shape;109;g31be230b47c_0_8">
            <a:extLst>
              <a:ext uri="{FF2B5EF4-FFF2-40B4-BE49-F238E27FC236}">
                <a16:creationId xmlns:a16="http://schemas.microsoft.com/office/drawing/2014/main" id="{CEFECDF2-E47F-BC0B-B43B-4AF38C3B6F62}"/>
              </a:ext>
            </a:extLst>
          </p:cNvPr>
          <p:cNvSpPr txBox="1">
            <a:spLocks/>
          </p:cNvSpPr>
          <p:nvPr/>
        </p:nvSpPr>
        <p:spPr>
          <a:xfrm>
            <a:off x="1024124" y="1960174"/>
            <a:ext cx="13072875" cy="5774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 lnSpcReduction="10000"/>
          </a:bodyPr>
          <a:lstStyle>
            <a:defPPr>
              <a:defRPr lang="en-US"/>
            </a:defPPr>
            <a:lvl1pPr marL="45720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  <a:defRPr sz="3000" spc="4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s-ES" dirty="0"/>
              <a:t>Gestión del conocimiento</a:t>
            </a:r>
          </a:p>
          <a:p>
            <a:pPr lvl="1"/>
            <a:r>
              <a:rPr lang="es-ES" dirty="0"/>
              <a:t>Herramientas, procesos, documentación</a:t>
            </a:r>
          </a:p>
          <a:p>
            <a:pPr marL="457200" lvl="1" indent="0">
              <a:buNone/>
            </a:pPr>
            <a:endParaRPr lang="es-ES" dirty="0"/>
          </a:p>
          <a:p>
            <a:r>
              <a:rPr lang="es-ES" dirty="0"/>
              <a:t>Requerimientos en lotes pequeños</a:t>
            </a:r>
          </a:p>
          <a:p>
            <a:pPr lvl="1"/>
            <a:r>
              <a:rPr lang="es-ES" dirty="0"/>
              <a:t>Rama troncal, aprobación simple</a:t>
            </a:r>
          </a:p>
          <a:p>
            <a:pPr marL="457200" lvl="1" indent="0">
              <a:buNone/>
            </a:pPr>
            <a:endParaRPr lang="es-ES" dirty="0"/>
          </a:p>
          <a:p>
            <a:r>
              <a:rPr lang="es-ES" dirty="0"/>
              <a:t>Arquitectura desacoplada</a:t>
            </a:r>
          </a:p>
          <a:p>
            <a:pPr lvl="1"/>
            <a:r>
              <a:rPr lang="es-ES" dirty="0"/>
              <a:t>Separar nuevos módulos (ej.: multas)</a:t>
            </a:r>
          </a:p>
          <a:p>
            <a:pPr marL="457200" lvl="1" indent="0">
              <a:buNone/>
            </a:pPr>
            <a:endParaRPr lang="es-ES" dirty="0"/>
          </a:p>
          <a:p>
            <a:r>
              <a:rPr lang="es-ES" dirty="0"/>
              <a:t>Visibilidad de procesos y flujos de negocio</a:t>
            </a:r>
          </a:p>
          <a:p>
            <a:pPr lvl="1"/>
            <a:r>
              <a:rPr lang="es-ES" dirty="0"/>
              <a:t>Buena información y contexto en documento de requerimientos</a:t>
            </a:r>
          </a:p>
        </p:txBody>
      </p:sp>
    </p:spTree>
    <p:extLst>
      <p:ext uri="{BB962C8B-B14F-4D97-AF65-F5344CB8AC3E}">
        <p14:creationId xmlns:p14="http://schemas.microsoft.com/office/powerpoint/2010/main" val="11295371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E22E97-E359-E56F-F7F9-3861E221B2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16ED629C-927D-7C24-05D0-354FC8CEBEF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C3A4AEA9-59A9-18FC-207A-CEA79D9E69A8}"/>
              </a:ext>
            </a:extLst>
          </p:cNvPr>
          <p:cNvSpPr txBox="1"/>
          <p:nvPr/>
        </p:nvSpPr>
        <p:spPr>
          <a:xfrm>
            <a:off x="1024125" y="821716"/>
            <a:ext cx="15590520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6"/>
              </a:lnSpc>
            </a:pPr>
            <a:r>
              <a:rPr lang="es-CL" sz="4200" spc="6" dirty="0">
                <a:solidFill>
                  <a:srgbClr val="1B4389"/>
                </a:solidFill>
                <a:latin typeface="DejaVu Sans Bold"/>
              </a:rPr>
              <a:t>Herramientas</a:t>
            </a:r>
            <a:r>
              <a:rPr lang="en-US" sz="4200" spc="6" dirty="0">
                <a:solidFill>
                  <a:srgbClr val="1B4389"/>
                </a:solidFill>
                <a:latin typeface="DejaVu Sans Bold"/>
              </a:rPr>
              <a:t> de Gestion</a:t>
            </a:r>
            <a:endParaRPr lang="es-CL" sz="4200" spc="6" dirty="0">
              <a:solidFill>
                <a:srgbClr val="1B4389"/>
              </a:solidFill>
              <a:latin typeface="DejaVu Sans Bold"/>
            </a:endParaRP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FA8D0C7E-94A0-420E-DBA5-E2EE1DF8FD63}"/>
              </a:ext>
            </a:extLst>
          </p:cNvPr>
          <p:cNvSpPr/>
          <p:nvPr/>
        </p:nvSpPr>
        <p:spPr>
          <a:xfrm>
            <a:off x="7948094" y="9258300"/>
            <a:ext cx="2391813" cy="599039"/>
          </a:xfrm>
          <a:custGeom>
            <a:avLst/>
            <a:gdLst/>
            <a:ahLst/>
            <a:cxnLst/>
            <a:rect l="l" t="t" r="r" b="b"/>
            <a:pathLst>
              <a:path w="2391813" h="599039">
                <a:moveTo>
                  <a:pt x="0" y="0"/>
                </a:moveTo>
                <a:lnTo>
                  <a:pt x="2391812" y="0"/>
                </a:lnTo>
                <a:lnTo>
                  <a:pt x="2391812" y="599039"/>
                </a:lnTo>
                <a:lnTo>
                  <a:pt x="0" y="599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4ACCF065-7023-DB89-8BC7-B64DD3303F05}"/>
              </a:ext>
            </a:extLst>
          </p:cNvPr>
          <p:cNvSpPr/>
          <p:nvPr/>
        </p:nvSpPr>
        <p:spPr>
          <a:xfrm>
            <a:off x="6502897" y="-443835"/>
            <a:ext cx="5584196" cy="1144878"/>
          </a:xfrm>
          <a:custGeom>
            <a:avLst/>
            <a:gdLst/>
            <a:ahLst/>
            <a:cxnLst/>
            <a:rect l="l" t="t" r="r" b="b"/>
            <a:pathLst>
              <a:path w="5584196" h="1144878">
                <a:moveTo>
                  <a:pt x="0" y="0"/>
                </a:moveTo>
                <a:lnTo>
                  <a:pt x="5584195" y="0"/>
                </a:lnTo>
                <a:lnTo>
                  <a:pt x="5584195" y="1144878"/>
                </a:lnTo>
                <a:lnTo>
                  <a:pt x="0" y="11448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255" t="-392729" r="-11452" b="-395660"/>
            </a:stretch>
          </a:blipFill>
        </p:spPr>
      </p:sp>
      <p:sp>
        <p:nvSpPr>
          <p:cNvPr id="4" name="Google Shape;115;g31be230b47c_0_13">
            <a:extLst>
              <a:ext uri="{FF2B5EF4-FFF2-40B4-BE49-F238E27FC236}">
                <a16:creationId xmlns:a16="http://schemas.microsoft.com/office/drawing/2014/main" id="{6B5F052F-4362-413D-28FD-7A4267AC328F}"/>
              </a:ext>
            </a:extLst>
          </p:cNvPr>
          <p:cNvSpPr txBox="1">
            <a:spLocks/>
          </p:cNvSpPr>
          <p:nvPr/>
        </p:nvSpPr>
        <p:spPr>
          <a:xfrm>
            <a:off x="1024125" y="2846360"/>
            <a:ext cx="15590520" cy="60027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defPPr>
              <a:defRPr lang="en-US"/>
            </a:defPPr>
            <a:lvl1pPr marL="457200" indent="-514350">
              <a:lnSpc>
                <a:spcPct val="90000"/>
              </a:lnSpc>
              <a:spcBef>
                <a:spcPts val="1200"/>
              </a:spcBef>
              <a:buClr>
                <a:schemeClr val="tx2"/>
              </a:buClr>
              <a:buSzPts val="2800"/>
              <a:buFont typeface="DejaVu Sans Light" panose="020B0604020202020204" charset="0"/>
              <a:buChar char="•"/>
              <a:defRPr sz="3000" spc="4">
                <a:solidFill>
                  <a:srgbClr val="0C4581"/>
                </a:solidFill>
                <a:latin typeface="DejaVu Sans Light" panose="020B0604020202020204" charset="0"/>
                <a:ea typeface="DejaVu Sans Light" panose="020B0604020202020204" charset="0"/>
                <a:cs typeface="DejaVu Sans Light" panose="020B0604020202020204" charset="0"/>
              </a:defRPr>
            </a:lvl1pPr>
            <a:lvl2pPr marL="742950" lvl="1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s-CL" dirty="0"/>
              <a:t>Proyectos: proyectos.cenabast.cl</a:t>
            </a:r>
          </a:p>
          <a:p>
            <a:pPr marL="0" indent="0">
              <a:buNone/>
            </a:pPr>
            <a:endParaRPr lang="es-CL" dirty="0"/>
          </a:p>
          <a:p>
            <a:r>
              <a:rPr lang="es-CL" dirty="0"/>
              <a:t>Documentación: docs.cenabast.cl</a:t>
            </a:r>
          </a:p>
          <a:p>
            <a:pPr marL="0" indent="0">
              <a:buNone/>
            </a:pPr>
            <a:endParaRPr lang="es-CL" dirty="0"/>
          </a:p>
          <a:p>
            <a:r>
              <a:rPr lang="es-CL" dirty="0"/>
              <a:t>Chat: chat-proyecto.cenabast.cl</a:t>
            </a:r>
          </a:p>
          <a:p>
            <a:pPr marL="0" indent="0">
              <a:buNone/>
            </a:pPr>
            <a:endParaRPr lang="es-CL" dirty="0"/>
          </a:p>
          <a:p>
            <a:r>
              <a:rPr lang="es-CL" dirty="0"/>
              <a:t>⚠️ Gestión de requerimientos: tickets-tienda.cenabast.cl</a:t>
            </a:r>
          </a:p>
        </p:txBody>
      </p:sp>
    </p:spTree>
    <p:extLst>
      <p:ext uri="{BB962C8B-B14F-4D97-AF65-F5344CB8AC3E}">
        <p14:creationId xmlns:p14="http://schemas.microsoft.com/office/powerpoint/2010/main" val="2552648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143C94-1432-B9A1-D2F5-12127D758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3AFEC77-A279-83C3-03B4-FE57315D3209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925301F0-D707-3283-DE8E-FE0F3CCBC037}"/>
              </a:ext>
            </a:extLst>
          </p:cNvPr>
          <p:cNvSpPr txBox="1"/>
          <p:nvPr/>
        </p:nvSpPr>
        <p:spPr>
          <a:xfrm>
            <a:off x="1164404" y="725293"/>
            <a:ext cx="15590520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36"/>
              </a:lnSpc>
            </a:pPr>
            <a:r>
              <a:rPr lang="es-CL" sz="4200" spc="6" dirty="0">
                <a:solidFill>
                  <a:srgbClr val="1B4389"/>
                </a:solidFill>
                <a:latin typeface="DejaVu Sans Bold"/>
              </a:rPr>
              <a:t>Flujo Sistema de Ticket (Gestión de Atención)</a:t>
            </a:r>
          </a:p>
        </p:txBody>
      </p:sp>
      <p:sp>
        <p:nvSpPr>
          <p:cNvPr id="6" name="Freeform 6">
            <a:extLst>
              <a:ext uri="{FF2B5EF4-FFF2-40B4-BE49-F238E27FC236}">
                <a16:creationId xmlns:a16="http://schemas.microsoft.com/office/drawing/2014/main" id="{B6C34F43-F2CF-08DA-FE3E-4FCC59B16955}"/>
              </a:ext>
            </a:extLst>
          </p:cNvPr>
          <p:cNvSpPr/>
          <p:nvPr/>
        </p:nvSpPr>
        <p:spPr>
          <a:xfrm>
            <a:off x="7948094" y="9258300"/>
            <a:ext cx="2391813" cy="599039"/>
          </a:xfrm>
          <a:custGeom>
            <a:avLst/>
            <a:gdLst/>
            <a:ahLst/>
            <a:cxnLst/>
            <a:rect l="l" t="t" r="r" b="b"/>
            <a:pathLst>
              <a:path w="2391813" h="599039">
                <a:moveTo>
                  <a:pt x="0" y="0"/>
                </a:moveTo>
                <a:lnTo>
                  <a:pt x="2391812" y="0"/>
                </a:lnTo>
                <a:lnTo>
                  <a:pt x="2391812" y="599039"/>
                </a:lnTo>
                <a:lnTo>
                  <a:pt x="0" y="599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Freeform 7">
            <a:extLst>
              <a:ext uri="{FF2B5EF4-FFF2-40B4-BE49-F238E27FC236}">
                <a16:creationId xmlns:a16="http://schemas.microsoft.com/office/drawing/2014/main" id="{858CC983-27E7-1E97-C6AB-21EAC95F8CE7}"/>
              </a:ext>
            </a:extLst>
          </p:cNvPr>
          <p:cNvSpPr/>
          <p:nvPr/>
        </p:nvSpPr>
        <p:spPr>
          <a:xfrm>
            <a:off x="6502897" y="-443835"/>
            <a:ext cx="5584196" cy="1144878"/>
          </a:xfrm>
          <a:custGeom>
            <a:avLst/>
            <a:gdLst/>
            <a:ahLst/>
            <a:cxnLst/>
            <a:rect l="l" t="t" r="r" b="b"/>
            <a:pathLst>
              <a:path w="5584196" h="1144878">
                <a:moveTo>
                  <a:pt x="0" y="0"/>
                </a:moveTo>
                <a:lnTo>
                  <a:pt x="5584195" y="0"/>
                </a:lnTo>
                <a:lnTo>
                  <a:pt x="5584195" y="1144878"/>
                </a:lnTo>
                <a:lnTo>
                  <a:pt x="0" y="114487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255" t="-392729" r="-11452" b="-395660"/>
            </a:stretch>
          </a:blipFill>
        </p:spPr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B8075606-B06B-53D3-E0C9-292BE6C32B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56894" y="1762006"/>
            <a:ext cx="11863906" cy="71946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57777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4405</TotalTime>
  <Words>282</Words>
  <Application>Microsoft Office PowerPoint</Application>
  <PresentationFormat>Personalizado</PresentationFormat>
  <Paragraphs>58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Arial</vt:lpstr>
      <vt:lpstr>DejaVu Sans Light</vt:lpstr>
      <vt:lpstr>DejaVu Sans Bold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Formato PPT (Nuevo)</dc:title>
  <dc:creator>Soto Olivares, Claudio Patricio, CENABAST</dc:creator>
  <cp:lastModifiedBy>TI CENABAST</cp:lastModifiedBy>
  <cp:revision>11</cp:revision>
  <dcterms:created xsi:type="dcterms:W3CDTF">2006-08-16T00:00:00Z</dcterms:created>
  <dcterms:modified xsi:type="dcterms:W3CDTF">2024-12-06T19:32:55Z</dcterms:modified>
  <dc:identifier>DAGH8B_UBcY</dc:identifier>
</cp:coreProperties>
</file>

<file path=docProps/thumbnail.jpeg>
</file>